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legacyDiagramTex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2"/>
  </p:notesMasterIdLst>
  <p:sldIdLst>
    <p:sldId id="375" r:id="rId2"/>
    <p:sldId id="376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  <p:sldId id="401" r:id="rId28"/>
    <p:sldId id="402" r:id="rId29"/>
    <p:sldId id="403" r:id="rId30"/>
    <p:sldId id="404" r:id="rId31"/>
    <p:sldId id="405" r:id="rId32"/>
    <p:sldId id="319" r:id="rId33"/>
    <p:sldId id="322" r:id="rId34"/>
    <p:sldId id="323" r:id="rId35"/>
    <p:sldId id="324" r:id="rId36"/>
    <p:sldId id="325" r:id="rId37"/>
    <p:sldId id="326" r:id="rId38"/>
    <p:sldId id="332" r:id="rId39"/>
    <p:sldId id="320" r:id="rId40"/>
    <p:sldId id="328" r:id="rId41"/>
    <p:sldId id="329" r:id="rId42"/>
    <p:sldId id="330" r:id="rId43"/>
    <p:sldId id="331" r:id="rId44"/>
    <p:sldId id="338" r:id="rId45"/>
    <p:sldId id="340" r:id="rId46"/>
    <p:sldId id="339" r:id="rId47"/>
    <p:sldId id="334" r:id="rId48"/>
    <p:sldId id="335" r:id="rId49"/>
    <p:sldId id="336" r:id="rId50"/>
    <p:sldId id="374" r:id="rId51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1pPr>
    <a:lvl2pPr marL="455613" indent="1588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2pPr>
    <a:lvl3pPr marL="912813" indent="1588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3pPr>
    <a:lvl4pPr marL="1370013" indent="1588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4pPr>
    <a:lvl5pPr marL="1827213" indent="1588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Tahoma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  <a:srgbClr val="FF0066"/>
    <a:srgbClr val="FF6600"/>
    <a:srgbClr val="FF9999"/>
    <a:srgbClr val="FFFF00"/>
    <a:srgbClr val="000036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69" autoAdjust="0"/>
    <p:restoredTop sz="94660"/>
  </p:normalViewPr>
  <p:slideViewPr>
    <p:cSldViewPr>
      <p:cViewPr>
        <p:scale>
          <a:sx n="60" d="100"/>
          <a:sy n="60" d="100"/>
        </p:scale>
        <p:origin x="-142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>
              <a:defRPr/>
            </a:pPr>
            <a:fld id="{EC8A8D50-7E7F-444D-ABBF-7EF6674B8D5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1225"/>
            <a:fld id="{5E6A3946-EA97-48D0-BBD3-47D8DFB031EC}" type="slidenum">
              <a:rPr lang="en-US" smtClean="0">
                <a:latin typeface="Arial" charset="0"/>
              </a:rPr>
              <a:pPr defTabSz="911225"/>
              <a:t>47</a:t>
            </a:fld>
            <a:endParaRPr lang="en-US" smtClean="0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h-TH" smtClean="0">
                <a:latin typeface="Arial" charset="0"/>
              </a:rPr>
              <a:t>อธิบายให้เข้าใจว่ารายงานที่ดีจะเกิดขึ้นได้ ควรมีองค์ประกอบใดบ้าง ขอให้เน้นความเป็นเจ้าของร่วมกัน หรือทำรายงานด้วยการเห็นความสำคัญว่าเป็นส่วนหนึ่งของกระบวนการพัฒนาองค์กร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1225"/>
            <a:fld id="{0F0A9ED4-D59B-45ED-9773-6015C9C97ED2}" type="slidenum">
              <a:rPr lang="en-US" smtClean="0">
                <a:latin typeface="Arial" charset="0"/>
              </a:rPr>
              <a:pPr defTabSz="911225"/>
              <a:t>48</a:t>
            </a:fld>
            <a:endParaRPr lang="en-US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h-TH" smtClean="0">
                <a:latin typeface="Arial" charset="0"/>
              </a:rPr>
              <a:t>อธิบายองค์ประกอบของทีมเขียนว่าควรประกอบด้วยผู้ที่เข้าใจเกณฑ์ เข้าใจหลักการเขียน และผู้ที่เข้าใจเนื้อหาการปฏิบัติภายในองค์กร ส่วนจะมีผู้บริหารระดับสูงร่วมด้วยหรือไม่ขึ้นกับความเหมาะสมของแต่ละองค์กร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77C69-D142-450E-9552-6C9E5CE0D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                                                                                                      MAHIDOL UNIVERSITY   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           Wisdom</a:t>
            </a:r>
            <a:r>
              <a:rPr lang="en-US" sz="1400" baseline="0" dirty="0" smtClean="0">
                <a:solidFill>
                  <a:schemeClr val="bg1"/>
                </a:solidFill>
              </a:rPr>
              <a:t> of The Land 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6648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FA934BB-177E-461E-8FA1-6660AA172447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D2BE3B-59C1-4370-B162-A0162297A0E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http://intranet.mahidol/MUCI_Artwork2555/photo/header1.gif"/>
          <p:cNvPicPr>
            <a:picLocks noChangeAspect="1" noChangeArrowheads="1"/>
          </p:cNvPicPr>
          <p:nvPr/>
        </p:nvPicPr>
        <p:blipFill>
          <a:blip r:embed="rId14" cstate="print"/>
          <a:srcRect l="2109" t="10870" r="88051" b="13043"/>
          <a:stretch>
            <a:fillRect/>
          </a:stretch>
        </p:blipFill>
        <p:spPr bwMode="auto">
          <a:xfrm>
            <a:off x="8572520" y="0"/>
            <a:ext cx="571480" cy="57148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marL="484632" algn="ctr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hyperlink" Target="http://www.greatfunnyphotos.com/animal-picture-pile-funny-photos.html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286000"/>
            <a:ext cx="8062912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Preparing an Application for the Baldrige Award</a:t>
            </a:r>
            <a:endParaRPr lang="th-TH" b="1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5968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#2: </a:t>
            </a:r>
            <a:r>
              <a:rPr lang="en-US" sz="3200" b="1" dirty="0" smtClean="0">
                <a:solidFill>
                  <a:srgbClr val="FFFF00"/>
                </a:solidFill>
              </a:rPr>
              <a:t>Use of Examples Rather Than Descriptions of Processes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มีการยกแต่ตัวอย่าง เป็นเรื่องที่พบบ่อยขององค์กรที่ยังทำงานไม่เป็นระบบ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ถ้าไม่สามารถอธิบายได้อย่างเป็นระบบ แสดงถึงกระบวนการนั้นยังไม่เป็นระบบ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เมื่อเกณฑ์ถามถึงกระบวนการ ควรอธิบายอย่างเป็นขั้นตอน หรือมีรูปภาพประกอบการอธิบายด้วย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2168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#3: </a:t>
            </a:r>
            <a:r>
              <a:rPr lang="en-US" sz="3200" b="1" dirty="0" smtClean="0">
                <a:solidFill>
                  <a:srgbClr val="FFFF00"/>
                </a:solidFill>
              </a:rPr>
              <a:t>No Examples When They Will Help to Illustrate a Process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164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ตรงข้ามกับข้อผิดพลาดที่ 2 คือไม่มีตัวอย่างเลย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ควรมีการยกตัวอย่างประกอบเพื่อให้เห็นภาพได้อย่างชัดเจน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เพื่อทำให้ผู้ตรวจประเมินมีความเข้าใจมากขึ้น ว่ากระบวนการทำงานเป็นอย่างไร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satMod val="150000"/>
                  </a:schemeClr>
                </a:solidFill>
              </a:rPr>
              <a:t>Mistake #4: </a:t>
            </a:r>
            <a:r>
              <a:rPr lang="en-US" sz="3600" b="1" dirty="0" smtClean="0">
                <a:solidFill>
                  <a:srgbClr val="FFFF00"/>
                </a:solidFill>
              </a:rPr>
              <a:t>Lack of Specificity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228600" y="1882808"/>
            <a:ext cx="8686800" cy="4572000"/>
          </a:xfrm>
        </p:spPr>
        <p:txBody>
          <a:bodyPr>
            <a:noAutofit/>
          </a:bodyPr>
          <a:lstStyle/>
          <a:p>
            <a:pPr eaLnBrk="1" hangingPunct="1"/>
            <a:r>
              <a:rPr lang="th-TH" sz="4000" b="1" dirty="0" smtClean="0"/>
              <a:t>การตอบแบบกว้าง ๆ ไม่ตอบโดยเฉพาะเจาะจง เป็นข้อผิดพลาดที่พบบ่อยที่สุด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การอธิบายอย่างคลุมเครือทำให้ไม่ได้คะแนนหรือได้คะแนนน้อย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หรือเป็นการตอบแบบห้วน ๆ ขาดข้อมูลอธิบายตามสมควร ทำให้ผู้ประเมินนึกภาพไม่ออก ไม่ทราบว่าผู้สมัครทำได้ดีเพียงใด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9768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#5: </a:t>
            </a:r>
            <a:r>
              <a:rPr lang="en-US" sz="3200" b="1" dirty="0" smtClean="0">
                <a:solidFill>
                  <a:srgbClr val="FFFF00"/>
                </a:solidFill>
              </a:rPr>
              <a:t>Presenting Data on Only a Few Performance Indices/Measures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ในกระบวนการระบุมีการเก็บตัวชี้วัดมากมายหลายตัว แต่ในผลลัพธ์มีเพียงบางตัว ทำให้ผู้ตรวจประเมินเข้าใจว่า ผู้สมัครนำเสนอเฉพาะผลลัพธ์ที่ออกมาดีเท่านั้น ส่วนตัวชี้วัดที่ไม่รายงาน แสดงว่าได้ผลลัพธ์ไม่ดี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ตัวชี้วัดในองค์กรมีมากมาย แม้ว่าจะไม่เหมาะสมที่จะนำเสนอผลลัพธ์ทั้งหมดที่องค์กรเก็บ แต่การทำสรุปเป็นตารางหรือกราฟก็จะช่วยได้มาก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97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satMod val="150000"/>
                  </a:schemeClr>
                </a:solidFill>
              </a:rPr>
              <a:t>Mistake #6: </a:t>
            </a:r>
            <a:r>
              <a:rPr lang="en-US" sz="3600" b="1" dirty="0" smtClean="0">
                <a:solidFill>
                  <a:srgbClr val="FFFF00"/>
                </a:solidFill>
              </a:rPr>
              <a:t>Too Many Cross-References to Other Sections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การอ้างอิงไปยังหัวข้ออื่นเป็นสิ่งสมควร เพราะจะได้ไม่ต้องอธิบายซ้ำซาก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แต่ควรระบุหัวข้อหรือรูปให้ถูกต้อง อย่างไรก็ตามผู้ตรวจประเมินจะรู้สึกหงุดหงิดที่ต้องพลิกกลับไปมาบ่อย ๆ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ประเด็นพิจารณาแต่ละประเด็นมีความเป็นตนของตนของตนเองอยู่แล้ว ไม่ต้องอ้างอิงข้ามข้อมากจนเกินไป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#7: </a:t>
            </a:r>
            <a:r>
              <a:rPr lang="en-US" sz="3200" b="1" dirty="0" smtClean="0">
                <a:solidFill>
                  <a:srgbClr val="FFFF00"/>
                </a:solidFill>
              </a:rPr>
              <a:t>Responding with Words When You Should Respond with Data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164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ในหมวดที่ 7 การบรรยายสรุปผลลัพธ์เป็นสิ่งที่ควรทำ ควรอธิบายผลงานที่แสดงในรูปหรือกราฟ</a:t>
            </a:r>
            <a:r>
              <a:rPr lang="en-US" sz="4000" b="1" dirty="0" smtClean="0"/>
              <a:t> </a:t>
            </a:r>
            <a:endParaRPr lang="th-TH" sz="4000" b="1" dirty="0" smtClean="0"/>
          </a:p>
          <a:p>
            <a:pPr eaLnBrk="1" hangingPunct="1"/>
            <a:r>
              <a:rPr lang="th-TH" sz="4000" b="1" dirty="0" smtClean="0"/>
              <a:t>ถ้ามีแต่คำอธิบายเพียงอย่างเดียว ไม่สามารถทดแทนการแสดงข้อมูลได้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2168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#8: </a:t>
            </a:r>
            <a:r>
              <a:rPr lang="en-US" sz="3200" b="1" dirty="0" smtClean="0">
                <a:solidFill>
                  <a:srgbClr val="FFFF00"/>
                </a:solidFill>
              </a:rPr>
              <a:t>Responding with Information That Is Not Relevant to the Area to Address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8640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การตอบไม่ตรงกับประเด็นพิจารณา อาจเกิดจากผู้สมัครไม่เข้าใจคำถาม หรือไม่มีอะไรจะตอบ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และการตอบไม่เกี่ยวกับประเด็นที่ถาม จะไม่ได้คะแนน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59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satMod val="150000"/>
                  </a:schemeClr>
                </a:solidFill>
              </a:rPr>
              <a:t>Mistake #9: </a:t>
            </a:r>
            <a:r>
              <a:rPr lang="en-US" sz="3600" b="1" dirty="0" smtClean="0">
                <a:solidFill>
                  <a:srgbClr val="FFFF00"/>
                </a:solidFill>
              </a:rPr>
              <a:t>Use of Too Many Acronyms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926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การใช้ศัพท์เฉพาะหรือคำย่อมากเกินไป อาจทำให้ผู้ตรวจประเมินหงุดหงิดได้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ผู้สมัครควรใช้คำอธิบายที่เรียบง่าย</a:t>
            </a:r>
            <a:r>
              <a:rPr lang="en-US" sz="4000" b="1" dirty="0" smtClean="0"/>
              <a:t> </a:t>
            </a:r>
            <a:r>
              <a:rPr lang="th-TH" sz="4000" b="1" dirty="0" smtClean="0"/>
              <a:t>ไม่ใช่อธิบายกระบวนการต่าง</a:t>
            </a:r>
            <a:r>
              <a:rPr lang="en-US" sz="4000" b="1" dirty="0" smtClean="0"/>
              <a:t> </a:t>
            </a:r>
            <a:r>
              <a:rPr lang="th-TH" sz="4000" b="1" dirty="0" smtClean="0"/>
              <a:t>ๆ ที่เต็มไปด้วยตัวย่อเฉพาะเต็มไปหมด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59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#10: </a:t>
            </a:r>
            <a:r>
              <a:rPr lang="en-US" sz="3200" b="1" dirty="0" smtClean="0">
                <a:solidFill>
                  <a:srgbClr val="FFFF00"/>
                </a:solidFill>
              </a:rPr>
              <a:t>Use of Too Much Industry or Management Jargon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164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การเขียนรายงานควรเขียนในระดับที่นักศึกษาอ่านแล้วเข้าใจ ไม่ใช่เขียนตำราที่มีแต่ศัพท์เทคนิคเต็มไปหมด หรือรายงานในวารสารเฉพาะวิชาชีพ</a:t>
            </a:r>
            <a:endParaRPr lang="en-US" sz="3600" b="1" dirty="0" smtClean="0"/>
          </a:p>
          <a:p>
            <a:pPr eaLnBrk="1" hangingPunct="1"/>
            <a:r>
              <a:rPr lang="th-TH" sz="3600" b="1" dirty="0" smtClean="0"/>
              <a:t>ให้เขียนเสมือนรายงานประจำปีให้ผู้ถือหุ้นอ่าน หรือเขียนให้เป็นข่าวเพื่อเผยแพร่สู่สาธารณะ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97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1">
                    <a:satMod val="150000"/>
                  </a:schemeClr>
                </a:solidFill>
              </a:rPr>
              <a:t>Ten Rules to Use When Preparing Graphics for Your Application</a:t>
            </a:r>
            <a:endParaRPr lang="th-TH" sz="3200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0" y="2340008"/>
            <a:ext cx="5715000" cy="3908392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3200" b="1" dirty="0" smtClean="0"/>
              <a:t>1: </a:t>
            </a:r>
            <a:r>
              <a:rPr lang="th-TH" sz="3200" b="1" dirty="0" smtClean="0"/>
              <a:t>มีคำอธิบายภาพ</a:t>
            </a:r>
            <a:endParaRPr lang="en-US" sz="3200" b="1" dirty="0" smtClean="0"/>
          </a:p>
          <a:p>
            <a:pPr eaLnBrk="1" hangingPunct="1">
              <a:buNone/>
            </a:pPr>
            <a:r>
              <a:rPr lang="en-US" sz="3200" b="1" dirty="0" smtClean="0"/>
              <a:t>2: </a:t>
            </a:r>
            <a:r>
              <a:rPr lang="th-TH" sz="3200" b="1" dirty="0" smtClean="0"/>
              <a:t>ไม่ต้องอธิบายข้อมูลอย่างละเอียด</a:t>
            </a:r>
            <a:endParaRPr lang="en-US" sz="3200" b="1" dirty="0" smtClean="0"/>
          </a:p>
          <a:p>
            <a:pPr eaLnBrk="1" hangingPunct="1">
              <a:buNone/>
            </a:pPr>
            <a:r>
              <a:rPr lang="en-US" sz="3200" b="1" dirty="0" smtClean="0"/>
              <a:t>3: </a:t>
            </a:r>
            <a:r>
              <a:rPr lang="th-TH" sz="3200" b="1" dirty="0" smtClean="0"/>
              <a:t>มีคำอธิบายประมาณ 2 บรรทัดต่อภาพ</a:t>
            </a:r>
            <a:endParaRPr lang="en-US" sz="3200" b="1" dirty="0" smtClean="0"/>
          </a:p>
          <a:p>
            <a:pPr eaLnBrk="1" hangingPunct="1">
              <a:buNone/>
            </a:pPr>
            <a:r>
              <a:rPr lang="en-US" sz="3200" b="1" dirty="0" smtClean="0"/>
              <a:t>4: </a:t>
            </a:r>
            <a:r>
              <a:rPr lang="th-TH" sz="3200" b="1" dirty="0" smtClean="0"/>
              <a:t>ในกราฟต้องกำหนดเป้าหมาย</a:t>
            </a:r>
            <a:endParaRPr lang="en-US" sz="3200" b="1" dirty="0" smtClean="0"/>
          </a:p>
          <a:p>
            <a:pPr eaLnBrk="1" hangingPunct="1">
              <a:buNone/>
            </a:pPr>
            <a:r>
              <a:rPr lang="en-US" sz="3200" b="1" dirty="0" smtClean="0"/>
              <a:t>5: </a:t>
            </a:r>
            <a:r>
              <a:rPr lang="th-TH" sz="3200" b="1" dirty="0" smtClean="0"/>
              <a:t>ใช้กราฟที่มีแนวโน้มเป็นเชิงบวก</a:t>
            </a:r>
            <a:endParaRPr lang="th-TH" sz="32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19600" y="2362200"/>
            <a:ext cx="4876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มาตราส่วนกำหนดให้เหมาะสมกับข้อมูล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มีเส้นแบ่งก่อนและหลังการพัฒนา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ใช้กราฟที่เป็นมาตรฐาน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ระบุส่วนประกอบของกราฟครบถ้วน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ใช้กราฟที่เรียบง่าย ไม่ยุ่งเหยิง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How to Write the Application</a:t>
            </a:r>
            <a:endParaRPr lang="th-TH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การใช้ 7 บุคคลหรือ 7 ทีม ต่างฝ่ายต่างรับผิดชอบการเขียนรายงานแต่ละหมวด เป็นข้อผิดพลาดอย่างมหันต์</a:t>
            </a:r>
            <a:endParaRPr lang="en-US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buNone/>
            </a:pPr>
            <a:endParaRPr lang="en-US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th-TH" dirty="0" smtClean="0">
                <a:latin typeface="Tahoma" pitchFamily="34" charset="0"/>
                <a:cs typeface="Tahoma" pitchFamily="34" charset="0"/>
              </a:rPr>
              <a:t>เพราะเกณฑ์ทั้ง 7 หมวดเป็นระบบเดียวกัน ไม่ได้เป็นอิสระต่อกัน</a:t>
            </a:r>
            <a:endParaRPr lang="th-TH" dirty="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5968"/>
            <a:ext cx="91440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satMod val="150000"/>
                  </a:schemeClr>
                </a:solidFill>
              </a:rPr>
              <a:t>Rule #1: </a:t>
            </a:r>
            <a:r>
              <a:rPr lang="en-US" sz="3600" b="1" dirty="0" smtClean="0">
                <a:solidFill>
                  <a:srgbClr val="FFFF00"/>
                </a:solidFill>
              </a:rPr>
              <a:t>Explain Graphics in the Text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กราฟทุกรูปควรมีคำอธิบาย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เป็นการสรุปผลลัพธ์จากกราฟที่แสดงไว้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ยกตัวอย่างเช่น </a:t>
            </a:r>
            <a:r>
              <a:rPr lang="en-US" sz="4000" b="1" dirty="0" smtClean="0"/>
              <a:t>: </a:t>
            </a:r>
            <a:r>
              <a:rPr lang="th-TH" sz="4000" b="1" i="1" dirty="0" smtClean="0"/>
              <a:t>จากภาพที่ </a:t>
            </a:r>
            <a:r>
              <a:rPr lang="en-US" sz="4000" b="1" i="1" dirty="0" smtClean="0"/>
              <a:t>7.2-8 </a:t>
            </a:r>
            <a:r>
              <a:rPr lang="th-TH" sz="4000" b="1" i="1" dirty="0" smtClean="0"/>
              <a:t>แสดงความพึงพอใจของลูกค้าที่เพิ่มมากกว่า </a:t>
            </a:r>
            <a:r>
              <a:rPr lang="en-US" sz="4000" b="1" i="1" dirty="0" smtClean="0"/>
              <a:t>80% </a:t>
            </a:r>
            <a:r>
              <a:rPr lang="th-TH" sz="4000" b="1" i="1" dirty="0" smtClean="0"/>
              <a:t>ในระยะสองปีที่ผ่านมา และมีแนวโน้มที่ดีอย่างสม่ำเสมอในระยะเวลาห้าปี</a:t>
            </a:r>
            <a:endParaRPr lang="th-TH" sz="4000" b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2168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#2: </a:t>
            </a:r>
            <a:r>
              <a:rPr lang="en-US" sz="3200" b="1" dirty="0" smtClean="0">
                <a:solidFill>
                  <a:srgbClr val="FFFF00"/>
                </a:solidFill>
              </a:rPr>
              <a:t>Don’t Duplicate Information from Graphics in the Text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2460592"/>
            <a:ext cx="8229600" cy="42450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ตรงกันข้ามกับกฎข้อที่ 1</a:t>
            </a:r>
            <a:r>
              <a:rPr lang="en-US" sz="4000" b="1" dirty="0" smtClean="0"/>
              <a:t> </a:t>
            </a:r>
          </a:p>
          <a:p>
            <a:pPr eaLnBrk="1" hangingPunct="1"/>
            <a:r>
              <a:rPr lang="th-TH" sz="4000" b="1" dirty="0" smtClean="0"/>
              <a:t>ไม่สมควรอธิบายทุกสิ่งทุกอย่างในภาพโดยละเอียด เสมือนเป็นการชี้แนะ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เป็นการใช้เนื้อที่อย่างไม่คุ้มค่า และถือว่าเป็นการดูถูกภูมิปัญญาผู้ตรวจประเมินในการแปลผลลัพธ์ด้วย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7738"/>
            <a:ext cx="8229600" cy="12510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#3: </a:t>
            </a:r>
            <a:r>
              <a:rPr lang="en-US" sz="3200" b="1" dirty="0" smtClean="0">
                <a:solidFill>
                  <a:srgbClr val="FFFF00"/>
                </a:solidFill>
              </a:rPr>
              <a:t>Don’t Include More Than Two Lines of Data on Any One Graph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sz="half" idx="1"/>
          </p:nvPr>
        </p:nvSpPr>
        <p:spPr>
          <a:xfrm>
            <a:off x="76200" y="2690813"/>
            <a:ext cx="4267200" cy="4014787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200" b="1" dirty="0" smtClean="0"/>
              <a:t>ผู้สมัครบางรายพยายามประหยัดเนื้อที่โดยรวมกราฟเข้าด้วยกัน</a:t>
            </a:r>
            <a:endParaRPr lang="en-US" sz="3200" b="1" dirty="0" smtClean="0"/>
          </a:p>
          <a:p>
            <a:pPr eaLnBrk="1" hangingPunct="1"/>
            <a:r>
              <a:rPr lang="th-TH" sz="3200" b="1" dirty="0" smtClean="0"/>
              <a:t>ในหนึ่งรูปไม่ควรแสดงเกินสองเส้น</a:t>
            </a:r>
            <a:endParaRPr lang="en-US" sz="3200" b="1" dirty="0" smtClean="0"/>
          </a:p>
        </p:txBody>
      </p:sp>
      <p:pic>
        <p:nvPicPr>
          <p:cNvPr id="3789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199" y="2438400"/>
            <a:ext cx="4343231" cy="3078163"/>
          </a:xfr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30138"/>
            <a:ext cx="8839200" cy="1251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#4: </a:t>
            </a:r>
            <a:r>
              <a:rPr lang="en-US" sz="3200" b="1" dirty="0" smtClean="0">
                <a:solidFill>
                  <a:srgbClr val="FFFF00"/>
                </a:solidFill>
              </a:rPr>
              <a:t>Graphs Should Depict Goals or Targets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60960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เป้าหมายควรมีการแสดงไว้ในรูปทุกรูป</a:t>
            </a:r>
          </a:p>
        </p:txBody>
      </p:sp>
      <p:pic>
        <p:nvPicPr>
          <p:cNvPr id="38916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05200" y="2971799"/>
            <a:ext cx="5334000" cy="3570677"/>
          </a:xfr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538"/>
            <a:ext cx="8229600" cy="12510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accent1">
                    <a:satMod val="150000"/>
                  </a:schemeClr>
                </a:solidFill>
              </a:rPr>
              <a:t>Rule #5: </a:t>
            </a:r>
            <a:r>
              <a:rPr lang="en-US" sz="2800" b="1" dirty="0" smtClean="0">
                <a:solidFill>
                  <a:srgbClr val="FFFF00"/>
                </a:solidFill>
              </a:rPr>
              <a:t>Graphs of Performance Indices Should Show Improvement Using an Ascending Line</a:t>
            </a:r>
            <a:endParaRPr lang="th-TH" sz="2800" b="1" dirty="0">
              <a:solidFill>
                <a:srgbClr val="FFFF00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038600" cy="3687762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ในเรื่องเดียวกัน แสดงแนวโน้มเชิงบวกเพิ่มที่ขึ้นดีกว่า การแสดงแนวโน้มเชิงลบที่มีน้อยลง</a:t>
            </a:r>
          </a:p>
        </p:txBody>
      </p:sp>
      <p:pic>
        <p:nvPicPr>
          <p:cNvPr id="3994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46663" y="1773238"/>
            <a:ext cx="3241675" cy="4624387"/>
          </a:xfr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53938"/>
            <a:ext cx="8229600" cy="12510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#6: </a:t>
            </a:r>
            <a:r>
              <a:rPr lang="en-US" sz="3200" b="1" dirty="0" smtClean="0">
                <a:solidFill>
                  <a:srgbClr val="FFFF00"/>
                </a:solidFill>
              </a:rPr>
              <a:t>Scales on Graphs Should Be Set Up to Show Maximum Variability in the Data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89237"/>
            <a:ext cx="4038600" cy="3687763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เพื่อเป็นประโยชน์ผู้สมัครเอง การตั้งมาตราส่วนให้เหมาะสมจะเป็นการดีที่สุด</a:t>
            </a:r>
          </a:p>
        </p:txBody>
      </p:sp>
      <p:pic>
        <p:nvPicPr>
          <p:cNvPr id="4096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84775" y="1582607"/>
            <a:ext cx="3730625" cy="5275393"/>
          </a:xfr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538"/>
            <a:ext cx="8229600" cy="1251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#7: </a:t>
            </a:r>
            <a:r>
              <a:rPr lang="en-US" sz="3200" b="1" dirty="0" smtClean="0">
                <a:solidFill>
                  <a:srgbClr val="FFFF00"/>
                </a:solidFill>
              </a:rPr>
              <a:t>Separate Baseline Data from Post-improvement Effort Data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33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ใช้เส้นประแนวตั้งแบ่งส่วนก่อนและหลังการพัฒนา</a:t>
            </a:r>
            <a:endParaRPr lang="en-US" sz="3600" b="1" dirty="0" smtClean="0"/>
          </a:p>
          <a:p>
            <a:pPr eaLnBrk="1" hangingPunct="1"/>
            <a:r>
              <a:rPr lang="th-TH" sz="3600" b="1" dirty="0" smtClean="0"/>
              <a:t>และไม่ควรเขียนเส้นกราฟก่อนและหลังการพัฒนาให้ต่อเนื่องกัน</a:t>
            </a:r>
          </a:p>
        </p:txBody>
      </p:sp>
      <p:pic>
        <p:nvPicPr>
          <p:cNvPr id="4198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52770" y="2209800"/>
            <a:ext cx="4538830" cy="321322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7738"/>
            <a:ext cx="9144000" cy="12510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#8: </a:t>
            </a:r>
            <a:r>
              <a:rPr lang="en-US" sz="3200" b="1" dirty="0" smtClean="0">
                <a:solidFill>
                  <a:srgbClr val="FFFF00"/>
                </a:solidFill>
              </a:rPr>
              <a:t>Use Standard Graphing Formats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382838"/>
            <a:ext cx="4038600" cy="3560762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ใช้กราฟให้ถูกประเภท</a:t>
            </a:r>
            <a:endParaRPr lang="en-US" sz="3600" b="1" dirty="0" smtClean="0"/>
          </a:p>
          <a:p>
            <a:pPr eaLnBrk="1" hangingPunct="1"/>
            <a:r>
              <a:rPr lang="th-TH" sz="3600" b="1" dirty="0" smtClean="0"/>
              <a:t>กราฟแท่งใช้ในการเปรียบเทียบ กราฟเส้นต่อเนื่องใช้ดูแนวโน้มเทียบกับเวลา</a:t>
            </a:r>
          </a:p>
        </p:txBody>
      </p:sp>
      <p:pic>
        <p:nvPicPr>
          <p:cNvPr id="4301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062163"/>
            <a:ext cx="4038600" cy="40465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1538"/>
            <a:ext cx="8229600" cy="1251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#9: </a:t>
            </a:r>
            <a:r>
              <a:rPr lang="en-US" sz="3200" b="1" dirty="0" smtClean="0">
                <a:solidFill>
                  <a:srgbClr val="FFFF00"/>
                </a:solidFill>
              </a:rPr>
              <a:t>Graphs Should Be Clearly and Specifically Labeled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83058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ให้ใช้เวลาเป็นแกนนอน และระบุส่วนประกอบให้ครบถ้วน รวมถึงเหตุการณ์สำคัญที่เกิดในระยะเวลาที่เฉพาะเจาะจงลงไป</a:t>
            </a:r>
          </a:p>
        </p:txBody>
      </p:sp>
      <p:pic>
        <p:nvPicPr>
          <p:cNvPr id="4403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52600" y="3733800"/>
            <a:ext cx="5739534" cy="304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7738"/>
            <a:ext cx="8229600" cy="1251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Rule #10: </a:t>
            </a:r>
            <a:r>
              <a:rPr lang="en-US" sz="3200" b="1" dirty="0" smtClean="0">
                <a:solidFill>
                  <a:srgbClr val="FFFF00"/>
                </a:solidFill>
              </a:rPr>
              <a:t>Graphs Should Be Simple and Free of Clutter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sz="half" idx="1"/>
          </p:nvPr>
        </p:nvSpPr>
        <p:spPr>
          <a:xfrm>
            <a:off x="152400" y="3051175"/>
            <a:ext cx="4038600" cy="3502025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กราฟควรเรียบง่าย ไม่ยุ่งเหยิงสับสน จนแปลผลไม่ถูก</a:t>
            </a:r>
          </a:p>
        </p:txBody>
      </p:sp>
      <p:pic>
        <p:nvPicPr>
          <p:cNvPr id="4506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67200" y="1880859"/>
            <a:ext cx="4724400" cy="4748541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satMod val="150000"/>
                  </a:schemeClr>
                </a:solidFill>
              </a:rPr>
              <a:t>Large Complex Organizations</a:t>
            </a:r>
            <a:endParaRPr lang="th-TH" sz="3600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A: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หมวด 1 การนำองค์กร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B: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หมวด 5 การมุ่งเน้นบุคลากร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C: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หมวด 2 การวางแผนเชิงกลยุทธ์ และหมวด 4 การวัด วิเคราะห์ และการจัดการความรู้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D: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หมวด 3 การมุ่งเน้นลูกค้า และหมวด 6 การจัดการกระบวนการ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E: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หมวด 7 ผลลัพธ์ (จะไม่เริ่มเขียนจนกว่าทีม 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C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จะเขียนเสร็จ)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399032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Length of Application Report Sections</a:t>
            </a:r>
            <a:endParaRPr lang="th-TH" sz="3600" b="1" dirty="0">
              <a:solidFill>
                <a:srgbClr val="FFFF00"/>
              </a:solidFill>
            </a:endParaRPr>
          </a:p>
        </p:txBody>
      </p:sp>
      <p:pic>
        <p:nvPicPr>
          <p:cNvPr id="460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1578" y="2133600"/>
            <a:ext cx="8861554" cy="3962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59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Producing the Final Copy of the </a:t>
            </a:r>
            <a:r>
              <a:rPr lang="en-US" sz="3600" b="1" dirty="0" err="1" smtClean="0">
                <a:solidFill>
                  <a:srgbClr val="FFFF00"/>
                </a:solidFill>
              </a:rPr>
              <a:t>Baldridge</a:t>
            </a:r>
            <a:r>
              <a:rPr lang="en-US" sz="3600" b="1" dirty="0" smtClean="0">
                <a:solidFill>
                  <a:srgbClr val="FFFF00"/>
                </a:solidFill>
              </a:rPr>
              <a:t> Application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926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600" b="1" dirty="0" smtClean="0"/>
              <a:t>ภาพลักษณ์ของรายงานไม่ได้มีการประเมิน แต่ภาพลักษณ์ที่ดีก็มีชัยไปกว่าครึ่ง</a:t>
            </a:r>
            <a:endParaRPr lang="en-US" sz="3600" b="1" dirty="0" smtClean="0"/>
          </a:p>
          <a:p>
            <a:pPr eaLnBrk="1" hangingPunct="1"/>
            <a:r>
              <a:rPr lang="th-TH" sz="3600" b="1" dirty="0" smtClean="0"/>
              <a:t>รายงานไม่จำเป็นต้องส่งโรงพิมพ์หรือพิมพ์ภาพถ่ายสี เครื่องพิมพ์เลเซอร์ธรรมดาก็ใช้ได้แล้ว</a:t>
            </a:r>
            <a:endParaRPr lang="en-US" sz="3600" b="1" dirty="0" smtClean="0"/>
          </a:p>
          <a:p>
            <a:pPr eaLnBrk="1" hangingPunct="1"/>
            <a:r>
              <a:rPr lang="th-TH" sz="3600" b="1" dirty="0" smtClean="0"/>
              <a:t>แนะนำให้เข้าเล่มโดยใช้สันข้างแบบกระดูกงู เพราะรายงานจะได้กางได้ราบเรียบโดยสะดวกไม่ม้วนงอ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8062912" cy="12954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Impressive SAR </a:t>
            </a:r>
            <a:endParaRPr lang="en-US" sz="5400" b="1" dirty="0"/>
          </a:p>
        </p:txBody>
      </p:sp>
      <p:pic>
        <p:nvPicPr>
          <p:cNvPr id="51202" name="Picture 2" descr="http://lh4.ggpht.com/_LlfXWxcpJyU/SrdQqdTLBnI/AAAAAAAAQfI/z3wzHMH0Llk/cartoon%20tiger%5B8%5D.jpg"/>
          <p:cNvPicPr>
            <a:picLocks noChangeAspect="1" noChangeArrowheads="1"/>
          </p:cNvPicPr>
          <p:nvPr/>
        </p:nvPicPr>
        <p:blipFill>
          <a:blip r:embed="rId2" cstate="print"/>
          <a:srcRect b="7514"/>
          <a:stretch>
            <a:fillRect/>
          </a:stretch>
        </p:blipFill>
        <p:spPr bwMode="auto">
          <a:xfrm>
            <a:off x="3048000" y="3200400"/>
            <a:ext cx="329565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pPr defTabSz="912813" eaLnBrk="1" hangingPunct="1"/>
            <a:r>
              <a:rPr lang="en-US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SAR </a:t>
            </a:r>
            <a:r>
              <a:rPr lang="th-TH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คืออะไร</a:t>
            </a:r>
          </a:p>
        </p:txBody>
      </p:sp>
      <p:sp>
        <p:nvSpPr>
          <p:cNvPr id="4099" name="Subtitle 3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8153400" cy="3886200"/>
          </a:xfrm>
        </p:spPr>
        <p:txBody>
          <a:bodyPr>
            <a:normAutofit/>
          </a:bodyPr>
          <a:lstStyle/>
          <a:p>
            <a:pPr algn="l" defTabSz="912813" eaLnBrk="1" hangingPunct="1">
              <a:lnSpc>
                <a:spcPct val="170000"/>
              </a:lnSpc>
            </a:pP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Self-assessment report</a:t>
            </a:r>
            <a:endParaRPr lang="th-TH" sz="3200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 algn="l" defTabSz="912813" eaLnBrk="1" hangingPunct="1">
              <a:lnSpc>
                <a:spcPct val="170000"/>
              </a:lnSpc>
            </a:pPr>
            <a:r>
              <a:rPr lang="th-TH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เอกสารที่</a:t>
            </a:r>
            <a:r>
              <a:rPr lang="th-TH" sz="3200" b="1" u="sng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สะท้อนให้เห็น</a:t>
            </a:r>
            <a:r>
              <a:rPr lang="th-TH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ระบบบริหารจัดการโดยรวม และผลการดำเนินการของคณะ/สถาบัน (</a:t>
            </a:r>
            <a:r>
              <a:rPr lang="th-TH" sz="3200" b="1" u="sng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ตามเกณฑ์ที่ตกลงกันไว้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)</a:t>
            </a:r>
            <a:endParaRPr lang="th-TH" sz="3200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10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218B92-3C6B-45B3-A473-2E31F731B516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33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สะท้อนให้ใครเห็น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458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ตัวเอง</a:t>
            </a:r>
          </a:p>
          <a:p>
            <a:pPr lvl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ระดับผู้ปฏิบัติงาน</a:t>
            </a:r>
          </a:p>
          <a:p>
            <a:pPr lvl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ผู้บริหาร</a:t>
            </a:r>
          </a:p>
          <a:p>
            <a:pPr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ผู้มาประเมิน/ตรวจเยี่ยม อ่านแล้วจะได้เข้าใจตัวตนของสถาบัน</a:t>
            </a: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1990F9-5503-414E-A0CA-BD93454487ED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34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010400" cy="1143000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solidFill>
                  <a:srgbClr val="FF0066"/>
                </a:solidFill>
                <a:effectLst/>
                <a:latin typeface="Tahoma" pitchFamily="34" charset="0"/>
                <a:cs typeface="Tahoma" pitchFamily="34" charset="0"/>
              </a:rPr>
              <a:t>ทำไมต้องใช้คำว่า </a:t>
            </a:r>
            <a:br>
              <a:rPr lang="th-TH" sz="3200" b="1" dirty="0" smtClean="0">
                <a:solidFill>
                  <a:srgbClr val="FF0066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th-TH" sz="3200" b="1" dirty="0" smtClean="0">
                <a:solidFill>
                  <a:srgbClr val="FF0066"/>
                </a:solidFill>
                <a:effectLst/>
                <a:latin typeface="Tahoma" pitchFamily="34" charset="0"/>
                <a:cs typeface="Tahoma" pitchFamily="34" charset="0"/>
              </a:rPr>
              <a:t>“ตามเกณฑ์ที่ตกลงกันไว้”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60638"/>
            <a:ext cx="8763000" cy="3840162"/>
          </a:xfrm>
        </p:spPr>
        <p:txBody>
          <a:bodyPr>
            <a:normAutofit/>
          </a:bodyPr>
          <a:lstStyle/>
          <a:p>
            <a:r>
              <a:rPr lang="th-TH" sz="3600" dirty="0" smtClean="0">
                <a:latin typeface="Tahoma" pitchFamily="34" charset="0"/>
                <a:cs typeface="Tahoma" pitchFamily="34" charset="0"/>
              </a:rPr>
              <a:t>แต่ละเกณฑ์มีจุดเน้นที่ไม่เหมือนกัน</a:t>
            </a:r>
          </a:p>
          <a:p>
            <a:pPr lvl="1"/>
            <a:r>
              <a:rPr lang="en-US" sz="3200" dirty="0" smtClean="0">
                <a:latin typeface="Tahoma" pitchFamily="34" charset="0"/>
                <a:cs typeface="Tahoma" pitchFamily="34" charset="0"/>
              </a:rPr>
              <a:t>MUQD 		– Process   – PDCA</a:t>
            </a:r>
          </a:p>
          <a:p>
            <a:pPr lvl="4">
              <a:buFontTx/>
              <a:buNone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     		– Results	  – LeTCI</a:t>
            </a:r>
          </a:p>
          <a:p>
            <a:pPr lvl="4">
              <a:buFontTx/>
              <a:buNone/>
            </a:pPr>
            <a:endParaRPr lang="en-US" sz="3200" dirty="0" smtClean="0">
              <a:latin typeface="Tahoma" pitchFamily="34" charset="0"/>
              <a:cs typeface="Tahoma" pitchFamily="34" charset="0"/>
            </a:endParaRPr>
          </a:p>
          <a:p>
            <a:pPr lvl="1"/>
            <a:r>
              <a:rPr lang="en-US" sz="3200" dirty="0" err="1" smtClean="0">
                <a:latin typeface="Tahoma" pitchFamily="34" charset="0"/>
                <a:cs typeface="Tahoma" pitchFamily="34" charset="0"/>
              </a:rPr>
              <a:t>EdPEx</a:t>
            </a:r>
            <a:r>
              <a:rPr lang="en-US" sz="3200" dirty="0" smtClean="0">
                <a:latin typeface="Tahoma" pitchFamily="34" charset="0"/>
                <a:cs typeface="Tahoma" pitchFamily="34" charset="0"/>
              </a:rPr>
              <a:t>/TQA	– Process   – ADLI</a:t>
            </a:r>
          </a:p>
          <a:p>
            <a:pPr lvl="1">
              <a:buFontTx/>
              <a:buNone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					– Results	  – LeTCI </a:t>
            </a:r>
            <a:endParaRPr lang="th-TH" sz="32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14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DC2268-02AA-4CEC-8D4D-87FA2FF1F7C8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35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912813" eaLnBrk="1" hangingPunct="1"/>
            <a:r>
              <a:rPr lang="en-US" sz="3600" b="1" dirty="0" smtClean="0">
                <a:solidFill>
                  <a:srgbClr val="FF0000"/>
                </a:solidFill>
                <a:effectLst/>
                <a:latin typeface="Tahoma" pitchFamily="34" charset="0"/>
                <a:cs typeface="Tahoma" pitchFamily="34" charset="0"/>
              </a:rPr>
              <a:t>SAR </a:t>
            </a:r>
            <a:r>
              <a:rPr lang="th-TH" sz="3600" b="1" dirty="0" smtClean="0">
                <a:solidFill>
                  <a:srgbClr val="FF0000"/>
                </a:solidFill>
                <a:effectLst/>
                <a:latin typeface="Tahoma" pitchFamily="34" charset="0"/>
                <a:cs typeface="Tahoma" pitchFamily="34" charset="0"/>
              </a:rPr>
              <a:t>ไม่ได้มีไว้เพื่อ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2057400"/>
            <a:ext cx="5943600" cy="3429000"/>
          </a:xfrm>
        </p:spPr>
        <p:txBody>
          <a:bodyPr>
            <a:normAutofit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3200" dirty="0" smtClean="0">
                <a:latin typeface="Tahoma" pitchFamily="34" charset="0"/>
                <a:cs typeface="Tahoma" pitchFamily="34" charset="0"/>
              </a:rPr>
              <a:t>ส่งกองพัฒนาคุณภาพ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3200" dirty="0" smtClean="0">
                <a:latin typeface="Tahoma" pitchFamily="34" charset="0"/>
                <a:cs typeface="Tahoma" pitchFamily="34" charset="0"/>
              </a:rPr>
              <a:t>เอาใจผู้ตรวจประเมิน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3200" dirty="0" smtClean="0">
                <a:latin typeface="Tahoma" pitchFamily="34" charset="0"/>
                <a:cs typeface="Tahoma" pitchFamily="34" charset="0"/>
              </a:rPr>
              <a:t>สรรเสริญคณบดี</a:t>
            </a:r>
          </a:p>
        </p:txBody>
      </p:sp>
      <p:sp>
        <p:nvSpPr>
          <p:cNvPr id="819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FDA00F-F2EB-4AD9-94FD-7F48FBB91D2F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36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0992"/>
            <a:ext cx="8229600" cy="4854608"/>
          </a:xfrm>
        </p:spPr>
        <p:txBody>
          <a:bodyPr>
            <a:normAutofit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ให้คณะ/สถาบันได้ติดตามประเมินตัวเอง ว่าขณะนี้อยู่ที่ระดับใดแล้ว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เมื่อเห็นตัวเอง ก็จะทราบว่าอะไรที่ทำดีอยู่แล้ว และควรจะได้เห็นโอกาสในการพัฒนาตนเองต่อเนื่องไปเรื่อยๆ</a:t>
            </a:r>
          </a:p>
          <a:p>
            <a:pPr algn="ctr" defTabSz="912813" eaLnBrk="1" hangingPunct="1">
              <a:lnSpc>
                <a:spcPct val="150000"/>
              </a:lnSpc>
              <a:buFontTx/>
              <a:buNone/>
            </a:pP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ควรเห็นโอกาสพัฒนาของตนเอง</a:t>
            </a:r>
            <a:endParaRPr lang="en-US" sz="2800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 algn="ctr" defTabSz="912813" eaLnBrk="1" hangingPunct="1">
              <a:lnSpc>
                <a:spcPct val="150000"/>
              </a:lnSpc>
              <a:buFontTx/>
              <a:buNone/>
            </a:pP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ก่อนที่คณะผู้ตรวจประเมินจะมาเยี่ยม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defTabSz="912813"/>
            <a:r>
              <a:rPr lang="th-TH" sz="3600" b="1" dirty="0" smtClean="0">
                <a:solidFill>
                  <a:srgbClr val="FF0000"/>
                </a:solidFill>
                <a:effectLst/>
                <a:latin typeface="Tahoma" pitchFamily="34" charset="0"/>
                <a:cs typeface="Tahoma" pitchFamily="34" charset="0"/>
              </a:rPr>
              <a:t>แต่</a:t>
            </a:r>
            <a:r>
              <a:rPr lang="en-US" sz="3600" b="1" dirty="0" smtClean="0">
                <a:solidFill>
                  <a:srgbClr val="FF0000"/>
                </a:solidFill>
                <a:effectLst/>
                <a:latin typeface="Tahoma" pitchFamily="34" charset="0"/>
                <a:cs typeface="Tahoma" pitchFamily="34" charset="0"/>
              </a:rPr>
              <a:t> SAR </a:t>
            </a:r>
            <a:r>
              <a:rPr lang="th-TH" sz="3600" b="1" dirty="0" smtClean="0">
                <a:solidFill>
                  <a:srgbClr val="FF0000"/>
                </a:solidFill>
                <a:effectLst/>
                <a:latin typeface="Tahoma" pitchFamily="34" charset="0"/>
                <a:cs typeface="Tahoma" pitchFamily="34" charset="0"/>
              </a:rPr>
              <a:t>มีไว้เพื่อ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853D2A-6193-45C5-A9F3-EEB634C0B757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37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1295400"/>
            <a:ext cx="8062912" cy="2460625"/>
          </a:xfrm>
        </p:spPr>
        <p:txBody>
          <a:bodyPr>
            <a:noAutofit/>
          </a:bodyPr>
          <a:lstStyle/>
          <a:p>
            <a:pPr algn="ctr" defTabSz="912813" eaLnBrk="1" hangingPunct="1">
              <a:lnSpc>
                <a:spcPct val="150000"/>
              </a:lnSpc>
            </a:pPr>
            <a:r>
              <a:rPr lang="th-TH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ประโยชน์สูงสุดจากการเขียน 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SAR </a:t>
            </a:r>
            <a:r>
              <a:rPr lang="th-TH" sz="32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อยู่ที่นำโอกาสพัฒนาที่เห็นตนเองไปวางแผนและดำเนินการปรับปรุงแก้ไขทันที</a:t>
            </a:r>
          </a:p>
        </p:txBody>
      </p:sp>
      <p:graphicFrame>
        <p:nvGraphicFramePr>
          <p:cNvPr id="1026" name="Diagram 6"/>
          <p:cNvGraphicFramePr>
            <a:graphicFrameLocks/>
          </p:cNvGraphicFramePr>
          <p:nvPr/>
        </p:nvGraphicFramePr>
        <p:xfrm>
          <a:off x="2133600" y="3795713"/>
          <a:ext cx="4267200" cy="3035300"/>
        </p:xfrm>
        <a:graphic>
          <a:graphicData uri="http://schemas.openxmlformats.org/drawingml/2006/compatibility">
            <com:legacyDrawing xmlns:com="http://schemas.openxmlformats.org/drawingml/2006/compatibility" spid="_x0000_s45058"/>
          </a:graphicData>
        </a:graphic>
      </p:graphicFrame>
      <p:sp>
        <p:nvSpPr>
          <p:cNvPr id="103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83E4DC-B544-4CBA-A2A0-98B617E51F2C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38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05968"/>
            <a:ext cx="5181600" cy="1399032"/>
          </a:xfrm>
        </p:spPr>
        <p:txBody>
          <a:bodyPr>
            <a:normAutofit/>
          </a:bodyPr>
          <a:lstStyle/>
          <a:p>
            <a:pPr algn="l"/>
            <a:r>
              <a:rPr lang="th-TH" sz="3600" b="1" dirty="0" smtClean="0">
                <a:effectLst/>
                <a:latin typeface="Tahoma" pitchFamily="34" charset="0"/>
                <a:cs typeface="Tahoma" pitchFamily="34" charset="0"/>
              </a:rPr>
              <a:t>ตัวอย่างของ </a:t>
            </a:r>
            <a:r>
              <a:rPr lang="en-US" sz="3600" b="1" dirty="0" smtClean="0">
                <a:effectLst/>
                <a:latin typeface="Tahoma" pitchFamily="34" charset="0"/>
                <a:cs typeface="Tahoma" pitchFamily="34" charset="0"/>
              </a:rPr>
              <a:t>OFI</a:t>
            </a:r>
            <a:endParaRPr lang="en-US" sz="3600" b="1" dirty="0"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82279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OP</a:t>
            </a:r>
          </a:p>
          <a:p>
            <a:pPr>
              <a:buNone/>
            </a:pP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ผลิตภัณฑ์และบริการหลากหลายมาก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สมรรถนะหลัก แปลกๆ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บุคลากร มี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Generation Gap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ไม่ทราบว่ามีกฎหมาย, ระเบียบข้อบังคับ อะไรบ้าง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ลูกค้ามีหลายกลุ่มเกินไป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ความท้าทายเชิงกลยุทธ์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ความได้เปรียบเชิงกลยุทธ์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?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อันดับของเราในตลาดเป็นที่เท่าไหร่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?</a:t>
            </a:r>
          </a:p>
          <a:p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Process</a:t>
            </a:r>
          </a:p>
          <a:p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Result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2" descr="http://www.scienceinthebox.com/en_UK/safety/pic/risk_assessm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524000"/>
            <a:ext cx="2608674" cy="2012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accent1"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Another Organization</a:t>
            </a:r>
            <a:endParaRPr lang="th-TH" sz="4000" b="1" dirty="0">
              <a:solidFill>
                <a:schemeClr val="accent1"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A: </a:t>
            </a:r>
            <a:r>
              <a:rPr lang="th-TH" b="1" dirty="0" smtClean="0">
                <a:latin typeface="Tahoma" pitchFamily="34" charset="0"/>
                <a:cs typeface="Tahoma" pitchFamily="34" charset="0"/>
              </a:rPr>
              <a:t>หมวด 1</a:t>
            </a:r>
            <a:endParaRPr lang="en-US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th-TH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B: </a:t>
            </a:r>
            <a:r>
              <a:rPr lang="th-TH" b="1" dirty="0" smtClean="0">
                <a:latin typeface="Tahoma" pitchFamily="34" charset="0"/>
                <a:cs typeface="Tahoma" pitchFamily="34" charset="0"/>
              </a:rPr>
              <a:t>หมวด 5 </a:t>
            </a:r>
          </a:p>
          <a:p>
            <a:pPr eaLnBrk="1" hangingPunct="1"/>
            <a:r>
              <a:rPr lang="th-TH" b="1" dirty="0" smtClean="0">
                <a:latin typeface="Tahoma" pitchFamily="34" charset="0"/>
                <a:cs typeface="Tahoma" pitchFamily="34" charset="0"/>
              </a:rPr>
              <a:t>ทีม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C: </a:t>
            </a:r>
            <a:r>
              <a:rPr lang="th-TH" b="1" dirty="0" smtClean="0">
                <a:latin typeface="Tahoma" pitchFamily="34" charset="0"/>
                <a:cs typeface="Tahoma" pitchFamily="34" charset="0"/>
              </a:rPr>
              <a:t>หมวด 2 3 4 6 7</a:t>
            </a:r>
            <a:endParaRPr lang="en-US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en-US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th-TH" b="1" dirty="0" smtClean="0">
                <a:latin typeface="Tahoma" pitchFamily="34" charset="0"/>
                <a:cs typeface="Tahoma" pitchFamily="34" charset="0"/>
              </a:rPr>
              <a:t>ทีม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C </a:t>
            </a:r>
            <a:r>
              <a:rPr lang="th-TH" b="1" dirty="0" smtClean="0">
                <a:latin typeface="Tahoma" pitchFamily="34" charset="0"/>
                <a:cs typeface="Tahoma" pitchFamily="34" charset="0"/>
              </a:rPr>
              <a:t>รับบทหนัก แต่เป็นทีมใหญ่ และต้องใช้ความพยายามมาก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876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OP</a:t>
            </a:r>
          </a:p>
          <a:p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Process</a:t>
            </a:r>
            <a:endParaRPr lang="th-TH" sz="2400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- หมวด 1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ไม่มีวิธีการสื่อสารที่ชัดเจน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หมวด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เพิ่งรู้ว่าทีมไม่เข้าใจแผนยุทธศาสตร์</a:t>
            </a:r>
            <a:endParaRPr lang="en-US" sz="2400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หมวด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3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ช่องทางการรับฟังเสียงของลูกค้าไม่ชัดเจน</a:t>
            </a:r>
            <a:endParaRPr lang="en-US" sz="2400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หมวด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4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: KPIs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มีจำนวนมาก แต่ไม่รู้ว่าจะติดตามตัวไหนดี,   	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Performance Review?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หมวด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5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: Leadership Pipeline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VS Succession Plan?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Workforce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Engagement?</a:t>
            </a:r>
          </a:p>
          <a:p>
            <a:pPr>
              <a:buNone/>
            </a:pP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หมวด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6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:  </a:t>
            </a:r>
            <a:r>
              <a:rPr lang="th-TH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มี 30 ระบบงาน 400 กระบวนการ </a:t>
            </a:r>
            <a:r>
              <a:rPr lang="en-US" sz="24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!</a:t>
            </a:r>
          </a:p>
          <a:p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Result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" y="505968"/>
            <a:ext cx="5181600" cy="1399032"/>
          </a:xfrm>
        </p:spPr>
        <p:txBody>
          <a:bodyPr>
            <a:normAutofit/>
          </a:bodyPr>
          <a:lstStyle/>
          <a:p>
            <a:pPr algn="l"/>
            <a:r>
              <a:rPr lang="th-TH" sz="3600" b="1" dirty="0" smtClean="0">
                <a:effectLst/>
                <a:latin typeface="Tahoma" pitchFamily="34" charset="0"/>
                <a:cs typeface="Tahoma" pitchFamily="34" charset="0"/>
              </a:rPr>
              <a:t>ตัวอย่างของ </a:t>
            </a:r>
            <a:r>
              <a:rPr lang="en-US" sz="3600" b="1" dirty="0" smtClean="0">
                <a:effectLst/>
                <a:latin typeface="Tahoma" pitchFamily="34" charset="0"/>
                <a:cs typeface="Tahoma" pitchFamily="34" charset="0"/>
              </a:rPr>
              <a:t>OFI</a:t>
            </a:r>
            <a:endParaRPr lang="en-US" sz="3600" b="1" dirty="0">
              <a:effectLst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6" name="Picture 4" descr="Funny Animal pics photo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914400"/>
            <a:ext cx="2456446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590800"/>
            <a:ext cx="8229600" cy="434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OP</a:t>
            </a:r>
          </a:p>
          <a:p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Process</a:t>
            </a:r>
          </a:p>
          <a:p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Result</a:t>
            </a:r>
          </a:p>
          <a:p>
            <a:pPr>
              <a:buNone/>
            </a:pP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- KPIs </a:t>
            </a: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มากมายจนเลือกใช้ไม่ถูก</a:t>
            </a:r>
          </a:p>
          <a:p>
            <a:pPr>
              <a:buNone/>
            </a:pP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ทำมาตั้งนาน เพิ่งรู้ว่าแย่ลงเรื่อยๆ</a:t>
            </a:r>
          </a:p>
          <a:p>
            <a:pPr>
              <a:buNone/>
            </a:pP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ต้องติดตามการเงินด้วย</a:t>
            </a:r>
            <a:r>
              <a:rPr lang="en-US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?</a:t>
            </a:r>
            <a:endParaRPr lang="th-TH" sz="2800" b="1" dirty="0" smtClean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	- ชีวิตนี้ไม่เคยเปรียบเทียบกับใคร</a:t>
            </a:r>
          </a:p>
          <a:p>
            <a:pPr algn="ctr">
              <a:buNone/>
            </a:pPr>
            <a:r>
              <a:rPr lang="th-TH" sz="2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ฯลฯ</a:t>
            </a:r>
            <a:endParaRPr lang="en-US" sz="2800" b="1" dirty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" y="505968"/>
            <a:ext cx="5181600" cy="1399032"/>
          </a:xfrm>
        </p:spPr>
        <p:txBody>
          <a:bodyPr>
            <a:normAutofit/>
          </a:bodyPr>
          <a:lstStyle/>
          <a:p>
            <a:pPr algn="l"/>
            <a:r>
              <a:rPr lang="th-TH" sz="3600" b="1" dirty="0" smtClean="0">
                <a:effectLst/>
                <a:latin typeface="Tahoma" pitchFamily="34" charset="0"/>
                <a:cs typeface="Tahoma" pitchFamily="34" charset="0"/>
              </a:rPr>
              <a:t>ตัวอย่างของ </a:t>
            </a:r>
            <a:r>
              <a:rPr lang="en-US" sz="3600" b="1" dirty="0" smtClean="0">
                <a:effectLst/>
                <a:latin typeface="Tahoma" pitchFamily="34" charset="0"/>
                <a:cs typeface="Tahoma" pitchFamily="34" charset="0"/>
              </a:rPr>
              <a:t>OFI</a:t>
            </a:r>
            <a:endParaRPr lang="en-US" sz="3600" b="1" dirty="0">
              <a:effectLst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6" name="Picture 2" descr="http://www.theemotionmachine.com/wp-content/uploads/bus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9820" y="1371600"/>
            <a:ext cx="3537949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5344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SAR </a:t>
            </a:r>
            <a:r>
              <a:rPr lang="th-TH" sz="36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ที่ไม่น่าประทับใจ แปลว่าอะไร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27238"/>
            <a:ext cx="8077200" cy="45259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อ่านแล้วไม่รู้เรื่องว่าทำอะไรอยู่ หรือทำอย่างไร</a:t>
            </a:r>
          </a:p>
          <a:p>
            <a:pPr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อ่านแล้วรู้ว่าไม่ได้ทำ</a:t>
            </a:r>
          </a:p>
          <a:p>
            <a:pPr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เขียนแล้วไม่มีคนในคณะอ่านก่อน โดยเฉพาะผู้บริหาร</a:t>
            </a:r>
          </a:p>
          <a:p>
            <a:pPr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ต่างคนต่างเขียน ไม่ต่อเนื่องกัน เหมือนเรื่องสั้น 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5</a:t>
            </a: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 เรื่องมาเย็บเล่มรวมกัน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71450" y="2057400"/>
            <a:ext cx="4379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sz="3600">
                <a:solidFill>
                  <a:schemeClr val="tx1"/>
                </a:solidFill>
                <a:latin typeface="Monotype Corsiva" pitchFamily="66" charset="0"/>
              </a:rPr>
              <a:t>√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52400" y="4953000"/>
            <a:ext cx="4379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sz="3600" dirty="0">
                <a:solidFill>
                  <a:schemeClr val="tx1"/>
                </a:solidFill>
                <a:latin typeface="Monotype Corsiva" pitchFamily="66" charset="0"/>
              </a:rPr>
              <a:t>√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152400" y="2819400"/>
            <a:ext cx="4523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X</a:t>
            </a:r>
            <a:endParaRPr lang="th-TH" sz="3600" dirty="0">
              <a:solidFill>
                <a:schemeClr val="tx1"/>
              </a:solidFill>
            </a:endParaRP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152400" y="3505200"/>
            <a:ext cx="5212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u="sng" dirty="0">
                <a:solidFill>
                  <a:schemeClr val="tx1"/>
                </a:solidFill>
              </a:rPr>
              <a:t>+</a:t>
            </a:r>
            <a:endParaRPr lang="th-TH" sz="3600" dirty="0">
              <a:solidFill>
                <a:schemeClr val="tx1"/>
              </a:solidFill>
            </a:endParaRPr>
          </a:p>
        </p:txBody>
      </p:sp>
      <p:sp>
        <p:nvSpPr>
          <p:cNvPr id="1024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C77385-D164-4DB1-B322-6560DE52C979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42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7" grpId="0"/>
      <p:bldP spid="69638" grpId="0"/>
      <p:bldP spid="6963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03438"/>
            <a:ext cx="8229600" cy="4525962"/>
          </a:xfrm>
        </p:spPr>
        <p:txBody>
          <a:bodyPr>
            <a:normAutofit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ผู้บริหารสถาบัน ไม่ลงมาเล่นด้วยจริง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สถาบันไม่มีอะไรให้เขียน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ผู้เขียนไม่รู้ว่าคณะ/สถาบันทำอะไรไว้บ้าง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ไม่ใช้ประโยชน์จากการประเมินตนเองในช่วงก่อนหน้านี้</a:t>
            </a:r>
          </a:p>
          <a:p>
            <a:pPr defTabSz="912813" eaLnBrk="1" hangingPunct="1">
              <a:lnSpc>
                <a:spcPct val="150000"/>
              </a:lnSpc>
            </a:pPr>
            <a:endParaRPr lang="th-TH" sz="32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838200" y="609600"/>
            <a:ext cx="708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2813"/>
            <a:r>
              <a:rPr lang="en-US" sz="4000" b="1" dirty="0">
                <a:solidFill>
                  <a:srgbClr val="FFFF00"/>
                </a:solidFill>
              </a:rPr>
              <a:t>SAR </a:t>
            </a:r>
            <a:r>
              <a:rPr lang="th-TH" sz="4000" b="1" dirty="0">
                <a:solidFill>
                  <a:srgbClr val="FFFF00"/>
                </a:solidFill>
              </a:rPr>
              <a:t>ไม่ดี เพราะใคร</a:t>
            </a:r>
            <a:r>
              <a:rPr lang="en-US" sz="4000" b="1" dirty="0">
                <a:solidFill>
                  <a:srgbClr val="FFFF00"/>
                </a:solidFill>
              </a:rPr>
              <a:t>???</a:t>
            </a:r>
            <a:endParaRPr lang="th-TH" sz="4000" b="1" dirty="0">
              <a:solidFill>
                <a:srgbClr val="FFFF00"/>
              </a:solidFill>
            </a:endParaRPr>
          </a:p>
        </p:txBody>
      </p:sp>
      <p:sp>
        <p:nvSpPr>
          <p:cNvPr id="1126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92F64C-ADC8-4CED-A434-7601B7FAECA0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43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620000" cy="3711608"/>
          </a:xfrm>
        </p:spPr>
        <p:txBody>
          <a:bodyPr>
            <a:normAutofit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ถูกต้อง สะท้อนระบบจริงในองค์กร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ตอบคำถามอย่างครบถ้วนโดยอิงแนวเกณฑ์การให้คะแนนด้วย</a:t>
            </a:r>
          </a:p>
          <a:p>
            <a:pPr defTabSz="912813" eaLnBrk="1" hangingPunct="1">
              <a:lnSpc>
                <a:spcPct val="150000"/>
              </a:lnSpc>
            </a:pPr>
            <a:endParaRPr lang="th-TH" sz="28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457200" y="685800"/>
            <a:ext cx="487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2813"/>
            <a:r>
              <a:rPr lang="en-US" sz="3200" b="1" dirty="0">
                <a:solidFill>
                  <a:srgbClr val="FFFF00"/>
                </a:solidFill>
              </a:rPr>
              <a:t>SAR </a:t>
            </a:r>
            <a:r>
              <a:rPr lang="th-TH" sz="3200" b="1" dirty="0">
                <a:solidFill>
                  <a:srgbClr val="FFFF00"/>
                </a:solidFill>
              </a:rPr>
              <a:t>ที่ดี เป็นอย่างไร</a:t>
            </a:r>
          </a:p>
        </p:txBody>
      </p:sp>
      <p:sp>
        <p:nvSpPr>
          <p:cNvPr id="1229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6369DE-0080-4484-976A-CBE97F117F1F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44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620000" cy="3711608"/>
          </a:xfrm>
        </p:spPr>
        <p:txBody>
          <a:bodyPr>
            <a:normAutofit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ถูกต้อง สะท้อนระบบจริงในองค์กร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ตอบคำถามอย่างครบถ้วนโดยอิงแนวเกณฑ์การให้คะแนนด้วย</a:t>
            </a:r>
          </a:p>
          <a:p>
            <a:pPr defTabSz="912813" eaLnBrk="1" hangingPunct="1">
              <a:lnSpc>
                <a:spcPct val="150000"/>
              </a:lnSpc>
            </a:pPr>
            <a:endParaRPr lang="th-TH" sz="28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457200" y="685800"/>
            <a:ext cx="487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2813"/>
            <a:r>
              <a:rPr lang="en-US" sz="3200" b="1" dirty="0">
                <a:solidFill>
                  <a:srgbClr val="FFFF00"/>
                </a:solidFill>
              </a:rPr>
              <a:t>SAR </a:t>
            </a:r>
            <a:r>
              <a:rPr lang="th-TH" sz="3200" b="1" dirty="0">
                <a:solidFill>
                  <a:srgbClr val="FFFF00"/>
                </a:solidFill>
              </a:rPr>
              <a:t>ที่ดี เป็นอย่างไร</a:t>
            </a:r>
          </a:p>
        </p:txBody>
      </p:sp>
      <p:sp>
        <p:nvSpPr>
          <p:cNvPr id="1229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6369DE-0080-4484-976A-CBE97F117F1F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45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5" name="Picture 2" descr="http://www.jonco48.com/blog/mirr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2" y="1981200"/>
            <a:ext cx="4571998" cy="3429000"/>
          </a:xfrm>
          <a:prstGeom prst="rect">
            <a:avLst/>
          </a:prstGeom>
          <a:noFill/>
        </p:spPr>
      </p:pic>
      <p:pic>
        <p:nvPicPr>
          <p:cNvPr id="6" name="Picture 4" descr="http://www.swapmeetdave.com/Humor/Cats/CatAndMirr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3763" y="1524000"/>
            <a:ext cx="4210237" cy="44899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620000" cy="3711608"/>
          </a:xfrm>
        </p:spPr>
        <p:txBody>
          <a:bodyPr>
            <a:normAutofit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ถูกต้อง สะท้อนระบบจริงในองค์กร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ตอบคำถามอย่างครบถ้วนโดยอิงแนวเกณฑ์การให้คะแนนด้วย</a:t>
            </a:r>
          </a:p>
          <a:p>
            <a:pPr defTabSz="912813" eaLnBrk="1" hangingPunct="1">
              <a:lnSpc>
                <a:spcPct val="150000"/>
              </a:lnSpc>
            </a:pPr>
            <a:endParaRPr lang="th-TH" sz="28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457200" y="685800"/>
            <a:ext cx="487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2813"/>
            <a:r>
              <a:rPr lang="en-US" sz="3200" b="1" dirty="0">
                <a:solidFill>
                  <a:srgbClr val="FFFF00"/>
                </a:solidFill>
              </a:rPr>
              <a:t>SAR </a:t>
            </a:r>
            <a:r>
              <a:rPr lang="th-TH" sz="3200" b="1" dirty="0">
                <a:solidFill>
                  <a:srgbClr val="FFFF00"/>
                </a:solidFill>
              </a:rPr>
              <a:t>ที่ดี เป็นอย่างไร</a:t>
            </a:r>
          </a:p>
        </p:txBody>
      </p:sp>
      <p:sp>
        <p:nvSpPr>
          <p:cNvPr id="1229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6369DE-0080-4484-976A-CBE97F117F1F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46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5" name="Picture 6" descr="http://www.timhinton.com/beta/wp-content/uploads/2009/12/mirror-300x1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6590" y="1981200"/>
            <a:ext cx="7107810" cy="45963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>
            <a:normAutofit/>
          </a:bodyPr>
          <a:lstStyle/>
          <a:p>
            <a:pPr defTabSz="912813" eaLnBrk="1" hangingPunct="1"/>
            <a:r>
              <a:rPr lang="th-TH" sz="5400" b="1" dirty="0" smtClean="0">
                <a:solidFill>
                  <a:srgbClr val="FFFF00"/>
                </a:solidFill>
                <a:latin typeface="Angsana New" pitchFamily="18" charset="-34"/>
                <a:cs typeface="FreesiaUPC" pitchFamily="34" charset="-34"/>
              </a:rPr>
              <a:t>การเขียนรายงานที่ดีต้อง</a:t>
            </a:r>
            <a:r>
              <a:rPr lang="en-US" sz="5400" b="1" dirty="0" smtClean="0">
                <a:solidFill>
                  <a:srgbClr val="FFFF00"/>
                </a:solidFill>
                <a:latin typeface="Angsana New" pitchFamily="18" charset="-34"/>
                <a:cs typeface="FreesiaUPC" pitchFamily="34" charset="-34"/>
              </a:rPr>
              <a:t>….</a:t>
            </a:r>
            <a:endParaRPr lang="th-TH" sz="5400" b="1" dirty="0" smtClean="0">
              <a:solidFill>
                <a:srgbClr val="FFFF00"/>
              </a:solidFill>
              <a:latin typeface="Angsana New" pitchFamily="18" charset="-34"/>
              <a:cs typeface="FreesiaUPC" pitchFamily="34" charset="-34"/>
            </a:endParaRPr>
          </a:p>
        </p:txBody>
      </p:sp>
      <p:sp>
        <p:nvSpPr>
          <p:cNvPr id="4956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458200" cy="5029200"/>
          </a:xfrm>
        </p:spPr>
        <p:txBody>
          <a:bodyPr>
            <a:normAutofit lnSpcReduction="10000"/>
          </a:bodyPr>
          <a:lstStyle/>
          <a:p>
            <a:pPr marL="608013" indent="-608013" defTabSz="912813" eaLnBrk="1" hangingPunct="1">
              <a:buFontTx/>
              <a:buAutoNum type="arabicPeriod"/>
            </a:pP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มีความมุ่งมั่น </a:t>
            </a: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ความเป็นเจ้าของร่วมกัน</a:t>
            </a:r>
            <a:r>
              <a:rPr lang="th-TH" sz="4000" b="1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 </a:t>
            </a: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รวมทั้งเข้าใจและเห็นประโยชน์ของรายงาน</a:t>
            </a:r>
          </a:p>
          <a:p>
            <a:pPr marL="608013" indent="-608013" defTabSz="912813" eaLnBrk="1" hangingPunct="1">
              <a:buFontTx/>
              <a:buAutoNum type="arabicPeriod"/>
            </a:pP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มี </a:t>
            </a: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ความเข้าใจ</a:t>
            </a: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ในคำถาม/มาตรฐานของ</a:t>
            </a: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เกณฑ์ </a:t>
            </a:r>
            <a:r>
              <a:rPr lang="en-US" sz="4000" b="1" u="sng" dirty="0" err="1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EdPEx</a:t>
            </a:r>
            <a:endParaRPr lang="en-US" sz="4000" b="1" u="sng" dirty="0" smtClean="0">
              <a:solidFill>
                <a:srgbClr val="92D050"/>
              </a:solidFill>
              <a:latin typeface="Angsana New" pitchFamily="18" charset="-34"/>
              <a:cs typeface="FreesiaUPC" pitchFamily="34" charset="-34"/>
            </a:endParaRPr>
          </a:p>
          <a:p>
            <a:pPr marL="608013" indent="-608013" defTabSz="912813" eaLnBrk="1" hangingPunct="1">
              <a:buFontTx/>
              <a:buAutoNum type="arabicPeriod"/>
            </a:pP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มี</a:t>
            </a:r>
            <a:r>
              <a:rPr lang="th-TH" sz="4000" b="1" dirty="0" smtClean="0">
                <a:solidFill>
                  <a:schemeClr val="bg1"/>
                </a:solidFill>
                <a:latin typeface="Angsana New" pitchFamily="18" charset="-34"/>
                <a:cs typeface="FreesiaUPC" pitchFamily="34" charset="-34"/>
              </a:rPr>
              <a:t> </a:t>
            </a: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ความเข้าใจ</a:t>
            </a: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เกี่ยวกับ</a:t>
            </a: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ระบบบริหารจัดการ</a:t>
            </a: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ของคณะ/สถาบัน</a:t>
            </a:r>
          </a:p>
          <a:p>
            <a:pPr marL="608013" indent="-608013" defTabSz="912813" eaLnBrk="1" hangingPunct="1">
              <a:buFontTx/>
              <a:buAutoNum type="arabicPeriod"/>
            </a:pP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เขียนเป็น</a:t>
            </a: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/ นำเสนอเป็น</a:t>
            </a:r>
          </a:p>
          <a:p>
            <a:pPr marL="608013" indent="-608013" defTabSz="912813" eaLnBrk="1" hangingPunct="1">
              <a:buFontTx/>
              <a:buAutoNum type="arabicPeriod"/>
            </a:pPr>
            <a:r>
              <a:rPr lang="th-TH" sz="4000" b="1" dirty="0" smtClean="0">
                <a:latin typeface="Angsana New" pitchFamily="18" charset="-34"/>
                <a:cs typeface="FreesiaUPC" pitchFamily="34" charset="-34"/>
              </a:rPr>
              <a:t>มีระบบบริหารจัดการที่ </a:t>
            </a:r>
            <a:r>
              <a:rPr lang="th-TH" sz="4000" b="1" u="sng" dirty="0" smtClean="0">
                <a:solidFill>
                  <a:srgbClr val="92D050"/>
                </a:solidFill>
                <a:latin typeface="Angsana New" pitchFamily="18" charset="-34"/>
                <a:cs typeface="FreesiaUPC" pitchFamily="34" charset="-34"/>
              </a:rPr>
              <a:t>ดี</a:t>
            </a:r>
            <a:endParaRPr lang="en-US" sz="4000" b="1" dirty="0" smtClean="0">
              <a:solidFill>
                <a:schemeClr val="bg1"/>
              </a:solidFill>
              <a:latin typeface="Angsana New" pitchFamily="18" charset="-34"/>
              <a:cs typeface="FreesiaUPC" pitchFamily="34" charset="-34"/>
            </a:endParaRPr>
          </a:p>
        </p:txBody>
      </p:sp>
      <p:sp>
        <p:nvSpPr>
          <p:cNvPr id="1331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423F5A-FF17-4EEA-BB29-2BE50DA9BC8E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47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5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5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5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5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5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2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9" name="Text Box 5"/>
          <p:cNvSpPr txBox="1">
            <a:spLocks noChangeArrowheads="1"/>
          </p:cNvSpPr>
          <p:nvPr/>
        </p:nvSpPr>
        <p:spPr bwMode="auto">
          <a:xfrm>
            <a:off x="2895600" y="5192712"/>
            <a:ext cx="5410200" cy="5222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th-TH" sz="2800" b="1" dirty="0">
                <a:solidFill>
                  <a:schemeClr val="tx1"/>
                </a:solidFill>
              </a:rPr>
              <a:t>ผู้รู้เกณฑ์ </a:t>
            </a:r>
            <a:r>
              <a:rPr lang="en-US" sz="2800" b="1" dirty="0">
                <a:solidFill>
                  <a:schemeClr val="tx1"/>
                </a:solidFill>
              </a:rPr>
              <a:t>+</a:t>
            </a:r>
            <a:r>
              <a:rPr lang="th-TH" sz="2800" b="1" dirty="0">
                <a:solidFill>
                  <a:schemeClr val="tx1"/>
                </a:solidFill>
              </a:rPr>
              <a:t>ผู้รู้งาน </a:t>
            </a:r>
            <a:r>
              <a:rPr lang="en-US" sz="2800" b="1" dirty="0">
                <a:solidFill>
                  <a:schemeClr val="tx1"/>
                </a:solidFill>
              </a:rPr>
              <a:t>+ </a:t>
            </a:r>
            <a:r>
              <a:rPr lang="th-TH" sz="2800" b="1" dirty="0">
                <a:solidFill>
                  <a:schemeClr val="tx1"/>
                </a:solidFill>
              </a:rPr>
              <a:t>ผู้รู้องค์กร</a:t>
            </a:r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2895600" y="2227262"/>
            <a:ext cx="4570482" cy="56630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th-TH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ผู้นำระดับสูง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+ </a:t>
            </a:r>
            <a:r>
              <a:rPr lang="th-TH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คนรู้เนื้องาน</a:t>
            </a:r>
          </a:p>
        </p:txBody>
      </p:sp>
      <p:sp>
        <p:nvSpPr>
          <p:cNvPr id="794631" name="Text Box 7"/>
          <p:cNvSpPr txBox="1">
            <a:spLocks noChangeArrowheads="1"/>
          </p:cNvSpPr>
          <p:nvPr/>
        </p:nvSpPr>
        <p:spPr bwMode="auto">
          <a:xfrm>
            <a:off x="2895600" y="3735387"/>
            <a:ext cx="5594801" cy="52155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th-TH" sz="2800" b="1" dirty="0">
                <a:solidFill>
                  <a:schemeClr val="tx1"/>
                </a:solidFill>
              </a:rPr>
              <a:t>ผู้มีพลัง (หนุ่มสาว) </a:t>
            </a:r>
            <a:r>
              <a:rPr lang="en-US" sz="2800" b="1" dirty="0">
                <a:solidFill>
                  <a:schemeClr val="tx1"/>
                </a:solidFill>
              </a:rPr>
              <a:t>+</a:t>
            </a:r>
            <a:r>
              <a:rPr lang="th-TH" sz="2800" b="1" dirty="0">
                <a:solidFill>
                  <a:schemeClr val="tx1"/>
                </a:solidFill>
              </a:rPr>
              <a:t> คนรู้เนื้องาน</a:t>
            </a:r>
          </a:p>
        </p:txBody>
      </p:sp>
      <p:sp>
        <p:nvSpPr>
          <p:cNvPr id="14341" name="Line 8"/>
          <p:cNvSpPr>
            <a:spLocks noChangeShapeType="1"/>
          </p:cNvSpPr>
          <p:nvPr/>
        </p:nvSpPr>
        <p:spPr bwMode="auto">
          <a:xfrm>
            <a:off x="2438400" y="2601912"/>
            <a:ext cx="0" cy="2971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2" name="Line 9"/>
          <p:cNvSpPr>
            <a:spLocks noChangeShapeType="1"/>
          </p:cNvSpPr>
          <p:nvPr/>
        </p:nvSpPr>
        <p:spPr bwMode="auto">
          <a:xfrm>
            <a:off x="2438400" y="2601912"/>
            <a:ext cx="45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3" name="Line 10"/>
          <p:cNvSpPr>
            <a:spLocks noChangeShapeType="1"/>
          </p:cNvSpPr>
          <p:nvPr/>
        </p:nvSpPr>
        <p:spPr bwMode="auto">
          <a:xfrm>
            <a:off x="2438400" y="4049712"/>
            <a:ext cx="45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44" name="Line 11"/>
          <p:cNvSpPr>
            <a:spLocks noChangeShapeType="1"/>
          </p:cNvSpPr>
          <p:nvPr/>
        </p:nvSpPr>
        <p:spPr bwMode="auto">
          <a:xfrm>
            <a:off x="1828800" y="3744912"/>
            <a:ext cx="60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781718" y="3217862"/>
            <a:ext cx="1047082" cy="757130"/>
          </a:xfrm>
          <a:prstGeom prst="rect">
            <a:avLst/>
          </a:prstGeom>
          <a:solidFill>
            <a:srgbClr val="FFFFCC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th-TH" sz="4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ทีม</a:t>
            </a:r>
          </a:p>
        </p:txBody>
      </p:sp>
      <p:sp>
        <p:nvSpPr>
          <p:cNvPr id="14348" name="Rectangle 15"/>
          <p:cNvSpPr>
            <a:spLocks noChangeArrowheads="1"/>
          </p:cNvSpPr>
          <p:nvPr/>
        </p:nvSpPr>
        <p:spPr bwMode="auto">
          <a:xfrm>
            <a:off x="533400" y="609600"/>
            <a:ext cx="807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2813"/>
            <a:r>
              <a:rPr lang="th-TH" sz="3600" b="1" dirty="0">
                <a:solidFill>
                  <a:srgbClr val="FFFF00"/>
                </a:solidFill>
                <a:latin typeface="Angsana New" pitchFamily="18" charset="-34"/>
              </a:rPr>
              <a:t>องค์ประกอบของทีมควรเป็นอย่างไร</a:t>
            </a:r>
          </a:p>
        </p:txBody>
      </p:sp>
      <p:sp>
        <p:nvSpPr>
          <p:cNvPr id="14349" name="Line 16"/>
          <p:cNvSpPr>
            <a:spLocks noChangeShapeType="1"/>
          </p:cNvSpPr>
          <p:nvPr/>
        </p:nvSpPr>
        <p:spPr bwMode="auto">
          <a:xfrm>
            <a:off x="2438400" y="5573712"/>
            <a:ext cx="45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35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F7A5D0-587A-460E-B3A4-D5E460302A73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48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th-TH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ข้อเสนอแนะ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เขียนรายงานอย่างเป็นอิสระ ตามสภาพที่แท้จริงของหน่วยงานก่อน 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เมื่อเขียนเสร็จแล้ว ตรวจสอบว่าได้แสดง 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ADLI </a:t>
            </a: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ที่ชัดเจนหรือยัง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ถ้ายัง เพราะลืม เขียนแก้ไขเพิ่มเติม</a:t>
            </a:r>
          </a:p>
          <a:p>
            <a:pPr defTabSz="912813" eaLnBrk="1" hangingPunct="1">
              <a:lnSpc>
                <a:spcPct val="150000"/>
              </a:lnSpc>
            </a:pP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ถ้ายัง เพราะไม่มี กำหนดไว้เป็นโอกาสพัฒนาของตนเอง และลงมือแก้ไขส่วนที่ขาดไป</a:t>
            </a:r>
          </a:p>
        </p:txBody>
      </p:sp>
      <p:sp>
        <p:nvSpPr>
          <p:cNvPr id="1536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1B77AE-741C-443D-B32C-D142449AB5B0}" type="slidenum">
              <a:rPr lang="en-US" b="1" smtClean="0">
                <a:solidFill>
                  <a:schemeClr val="bg1"/>
                </a:solidFill>
                <a:latin typeface="Arial" charset="0"/>
              </a:rPr>
              <a:pPr/>
              <a:t>49</a:t>
            </a:fld>
            <a:endParaRPr lang="th-TH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8368"/>
            <a:ext cx="8229600" cy="1399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Typical Organization Structure for Baldrige Application Committee/Team</a:t>
            </a:r>
            <a:endParaRPr lang="th-TH" sz="3200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1843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81200" y="2230482"/>
            <a:ext cx="5943599" cy="4260936"/>
          </a:xfrm>
          <a:noFill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3200400"/>
            <a:ext cx="5860256" cy="3262312"/>
          </a:xfrm>
        </p:spPr>
        <p:txBody>
          <a:bodyPr/>
          <a:lstStyle/>
          <a:p>
            <a:pPr algn="l"/>
            <a:r>
              <a:rPr lang="th-TH" b="1" dirty="0" smtClean="0"/>
              <a:t>ขอบพระคุณ </a:t>
            </a:r>
            <a:br>
              <a:rPr lang="th-TH" b="1" dirty="0" smtClean="0"/>
            </a:br>
            <a:r>
              <a:rPr lang="th-TH" b="1" dirty="0" smtClean="0"/>
              <a:t>รศ. ปรียานุช  แย้มวงศ์</a:t>
            </a:r>
            <a:br>
              <a:rPr lang="th-TH" b="1" dirty="0" smtClean="0"/>
            </a:br>
            <a:r>
              <a:rPr lang="th-TH" b="1" dirty="0" smtClean="0"/>
              <a:t>พอ.</a:t>
            </a:r>
            <a:r>
              <a:rPr lang="th-TH" b="1" dirty="0" err="1" smtClean="0"/>
              <a:t>ทพ.</a:t>
            </a:r>
            <a:r>
              <a:rPr lang="th-TH" b="1" dirty="0" smtClean="0"/>
              <a:t>มารวย   สงทานิ</a:t>
            </a:r>
            <a:r>
              <a:rPr lang="th-TH" b="1" dirty="0" err="1" smtClean="0"/>
              <a:t>นทร์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953000" y="1676400"/>
            <a:ext cx="3810000" cy="175260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สวัสดีค่ะ</a:t>
            </a:r>
            <a:endParaRPr lang="en-US" sz="48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8062912" cy="14700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accent1">
                    <a:satMod val="150000"/>
                  </a:schemeClr>
                </a:solidFill>
              </a:rPr>
              <a:t>How to Write </a:t>
            </a:r>
            <a:br>
              <a:rPr lang="en-US" sz="4000" b="1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4000" b="1" dirty="0" smtClean="0">
                <a:solidFill>
                  <a:schemeClr val="accent1">
                    <a:satMod val="150000"/>
                  </a:schemeClr>
                </a:solidFill>
              </a:rPr>
              <a:t>the Application Report</a:t>
            </a:r>
            <a:endParaRPr lang="th-TH" sz="4000" b="1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297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satMod val="150000"/>
                  </a:schemeClr>
                </a:solidFill>
              </a:rPr>
              <a:t>Application Development and Production Process</a:t>
            </a:r>
            <a:endParaRPr lang="th-TH" sz="3600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ขั้นที่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1: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วางแผนโครงการ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ขั้นที่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2: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รวบรวมข้อมูล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ขั้นที่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3: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เตรียมรายงานฉบับร่าง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ขั้นที่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4: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ทบทวนและประเมิน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ขั้นที่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 5: 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ปรับปรุงรายงาน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lvl="1" eaLnBrk="1" hangingPunct="1">
              <a:lnSpc>
                <a:spcPct val="150000"/>
              </a:lnSpc>
            </a:pPr>
            <a:r>
              <a:rPr lang="th-TH" sz="2000" b="1" dirty="0" smtClean="0">
                <a:latin typeface="Tahoma" pitchFamily="34" charset="0"/>
                <a:cs typeface="Tahoma" pitchFamily="34" charset="0"/>
              </a:rPr>
              <a:t>จัดทำรูปต่าง ๆ และเตรียมรายงานฉบับจริง</a:t>
            </a:r>
            <a:endParaRPr lang="en-US" sz="2000" b="1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กรอกใบสมัครและส่งรายงานตามกำหนด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82168"/>
            <a:ext cx="82296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1">
                    <a:satMod val="150000"/>
                  </a:schemeClr>
                </a:solidFill>
              </a:rPr>
              <a:t>Ten Common Mistakes to Avoid </a:t>
            </a: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When </a:t>
            </a:r>
            <a:r>
              <a:rPr lang="en-US" sz="3200" b="1" dirty="0">
                <a:solidFill>
                  <a:schemeClr val="accent1">
                    <a:satMod val="150000"/>
                  </a:schemeClr>
                </a:solidFill>
              </a:rPr>
              <a:t>Writing Your Application</a:t>
            </a:r>
            <a:endParaRPr lang="th-TH" sz="3200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-76200" y="2689192"/>
            <a:ext cx="4800600" cy="432120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3200" b="1" dirty="0" smtClean="0"/>
              <a:t>ข้อผิดพลาด</a:t>
            </a:r>
            <a:r>
              <a:rPr lang="en-US" sz="3200" b="1" dirty="0" smtClean="0"/>
              <a:t> #1: </a:t>
            </a:r>
            <a:r>
              <a:rPr lang="th-TH" sz="3200" b="1" dirty="0" smtClean="0"/>
              <a:t>ลอกเกณฑ์</a:t>
            </a:r>
            <a:endParaRPr lang="en-US" sz="3200" b="1" dirty="0" smtClean="0"/>
          </a:p>
          <a:p>
            <a:pPr eaLnBrk="1" hangingPunct="1"/>
            <a:r>
              <a:rPr lang="th-TH" sz="3200" b="1" dirty="0" smtClean="0"/>
              <a:t>ข้อผิดพลาด</a:t>
            </a:r>
            <a:r>
              <a:rPr lang="en-US" sz="3200" b="1" dirty="0" smtClean="0"/>
              <a:t> #2: </a:t>
            </a:r>
            <a:r>
              <a:rPr lang="th-TH" sz="3200" b="1" dirty="0" smtClean="0"/>
              <a:t>ยกแต่ตัวอย่าง</a:t>
            </a:r>
            <a:endParaRPr lang="en-US" sz="3200" b="1" dirty="0" smtClean="0"/>
          </a:p>
          <a:p>
            <a:pPr eaLnBrk="1" hangingPunct="1"/>
            <a:r>
              <a:rPr lang="th-TH" sz="3200" b="1" dirty="0" smtClean="0"/>
              <a:t>ข้อผิดพลาด</a:t>
            </a:r>
            <a:r>
              <a:rPr lang="en-US" sz="3200" b="1" dirty="0" smtClean="0"/>
              <a:t> #3: </a:t>
            </a:r>
            <a:r>
              <a:rPr lang="th-TH" sz="3200" b="1" dirty="0" smtClean="0"/>
              <a:t>ไม่มีตัวอย่าง</a:t>
            </a:r>
            <a:endParaRPr lang="en-US" sz="3200" b="1" dirty="0" smtClean="0"/>
          </a:p>
          <a:p>
            <a:pPr eaLnBrk="1" hangingPunct="1"/>
            <a:r>
              <a:rPr lang="th-TH" sz="3200" b="1" dirty="0" smtClean="0"/>
              <a:t>ข้อผิดพลาด</a:t>
            </a:r>
            <a:r>
              <a:rPr lang="en-US" sz="3200" b="1" dirty="0" smtClean="0"/>
              <a:t> #4: </a:t>
            </a:r>
            <a:r>
              <a:rPr lang="th-TH" sz="3200" b="1" dirty="0" smtClean="0"/>
              <a:t>ไม่เฉพาะเจาะจง</a:t>
            </a:r>
            <a:endParaRPr lang="en-US" sz="3200" b="1" dirty="0" smtClean="0"/>
          </a:p>
          <a:p>
            <a:pPr eaLnBrk="1" hangingPunct="1"/>
            <a:r>
              <a:rPr lang="th-TH" sz="3200" b="1" dirty="0" smtClean="0"/>
              <a:t>ข้อผิดพลาด</a:t>
            </a:r>
            <a:r>
              <a:rPr lang="en-US" sz="3200" b="1" dirty="0" smtClean="0"/>
              <a:t> #5: </a:t>
            </a:r>
            <a:r>
              <a:rPr lang="th-TH" sz="3200" b="1" dirty="0" smtClean="0"/>
              <a:t>ข้อมูลน้อย</a:t>
            </a:r>
            <a:endParaRPr lang="th-TH" sz="32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67200" y="2689192"/>
            <a:ext cx="5181600" cy="337499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ข้อผิดพลาด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#6: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อ้างถึงข้ออื่นมากเกินไป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ข้อผิดพลาด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#7: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ไม่แสดงข้อมูล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ข้อผิดพลาด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#8: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น้ำท่วมทุ่ง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ข้อผิดพลาด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#9: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ใช้คำย่อมากเกินไป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ข้อผิดพลาด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#10: 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ศัพท์วิชาการจ๋า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8915400" cy="13990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Mistake #1: </a:t>
            </a:r>
            <a:r>
              <a:rPr lang="en-US" sz="3200" b="1" dirty="0" smtClean="0">
                <a:solidFill>
                  <a:srgbClr val="FFFF00"/>
                </a:solidFill>
              </a:rPr>
              <a:t>Reiteration of Words from the Criteria</a:t>
            </a:r>
            <a:endParaRPr lang="th-TH" sz="3200" b="1" dirty="0">
              <a:solidFill>
                <a:srgbClr val="FFFF00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2644808"/>
            <a:ext cx="8229600" cy="3832192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 smtClean="0"/>
              <a:t>การเขียนรายงานไม่จำเป็นต้องลอกเกณฑ์ซ้ำ</a:t>
            </a:r>
            <a:endParaRPr lang="en-US" sz="4000" b="1" dirty="0" smtClean="0"/>
          </a:p>
          <a:p>
            <a:pPr eaLnBrk="1" hangingPunct="1"/>
            <a:r>
              <a:rPr lang="th-TH" sz="4000" b="1" dirty="0" smtClean="0"/>
              <a:t>การใช้คำจากเกณฑ์ฟังแล้วดูดีในตอนแรก เสมือนตอบได้ดี </a:t>
            </a:r>
          </a:p>
          <a:p>
            <a:pPr eaLnBrk="1" hangingPunct="1"/>
            <a:r>
              <a:rPr lang="th-TH" sz="4000" b="1" dirty="0" smtClean="0"/>
              <a:t>อย่างไรก็ตามผู้ตรวจประเมินรายงานมีหลายคน บางคนอาจหลุด แต่ยังมีคนอื่นคอยจี้หรือเสนอข้อคิดแย้งได้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1985</Words>
  <Application>Microsoft Office PowerPoint</Application>
  <PresentationFormat>On-screen Show (4:3)</PresentationFormat>
  <Paragraphs>235</Paragraphs>
  <Slides>50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Tahoma</vt:lpstr>
      <vt:lpstr>Arial</vt:lpstr>
      <vt:lpstr>Angsana New</vt:lpstr>
      <vt:lpstr>Verdana</vt:lpstr>
      <vt:lpstr>Monotype Corsiva</vt:lpstr>
      <vt:lpstr>FreesiaUPC</vt:lpstr>
      <vt:lpstr>Verve</vt:lpstr>
      <vt:lpstr>Preparing an Application for the Baldrige Award</vt:lpstr>
      <vt:lpstr>How to Write the Application</vt:lpstr>
      <vt:lpstr>Large Complex Organizations</vt:lpstr>
      <vt:lpstr>Another Organization</vt:lpstr>
      <vt:lpstr>Typical Organization Structure for Baldrige Application Committee/Team</vt:lpstr>
      <vt:lpstr>How to Write  the Application Report</vt:lpstr>
      <vt:lpstr>Application Development and Production Process</vt:lpstr>
      <vt:lpstr>Ten Common Mistakes to Avoid  When Writing Your Application</vt:lpstr>
      <vt:lpstr>Mistake #1: Reiteration of Words from the Criteria</vt:lpstr>
      <vt:lpstr>Mistake #2: Use of Examples Rather Than Descriptions of Processes</vt:lpstr>
      <vt:lpstr>Mistake #3: No Examples When They Will Help to Illustrate a Process</vt:lpstr>
      <vt:lpstr>Mistake #4: Lack of Specificity</vt:lpstr>
      <vt:lpstr>Mistake #5: Presenting Data on Only a Few Performance Indices/Measures</vt:lpstr>
      <vt:lpstr>Mistake #6: Too Many Cross-References to Other Sections</vt:lpstr>
      <vt:lpstr>Mistake #7: Responding with Words When You Should Respond with Data</vt:lpstr>
      <vt:lpstr>Mistake #8: Responding with Information That Is Not Relevant to the Area to Address</vt:lpstr>
      <vt:lpstr>Mistake #9: Use of Too Many Acronyms</vt:lpstr>
      <vt:lpstr>Mistake #10: Use of Too Much Industry or Management Jargon</vt:lpstr>
      <vt:lpstr>Ten Rules to Use When Preparing Graphics for Your Application</vt:lpstr>
      <vt:lpstr>Rule #1: Explain Graphics in the Text</vt:lpstr>
      <vt:lpstr>Rule #2: Don’t Duplicate Information from Graphics in the Text</vt:lpstr>
      <vt:lpstr>Rule #3: Don’t Include More Than Two Lines of Data on Any One Graph</vt:lpstr>
      <vt:lpstr>Rule #4: Graphs Should Depict Goals or Targets</vt:lpstr>
      <vt:lpstr>Rule #5: Graphs of Performance Indices Should Show Improvement Using an Ascending Line</vt:lpstr>
      <vt:lpstr>Rule #6: Scales on Graphs Should Be Set Up to Show Maximum Variability in the Data</vt:lpstr>
      <vt:lpstr>Rule #7: Separate Baseline Data from Post-improvement Effort Data</vt:lpstr>
      <vt:lpstr>Rule #8: Use Standard Graphing Formats</vt:lpstr>
      <vt:lpstr>Rule #9: Graphs Should Be Clearly and Specifically Labeled</vt:lpstr>
      <vt:lpstr>Rule #10: Graphs Should Be Simple and Free of Clutter</vt:lpstr>
      <vt:lpstr>Length of Application Report Sections</vt:lpstr>
      <vt:lpstr>Producing the Final Copy of the Baldridge Application</vt:lpstr>
      <vt:lpstr>Impressive SAR </vt:lpstr>
      <vt:lpstr>SAR คืออะไร</vt:lpstr>
      <vt:lpstr>สะท้อนให้ใครเห็น</vt:lpstr>
      <vt:lpstr>ทำไมต้องใช้คำว่า  “ตามเกณฑ์ที่ตกลงกันไว้”</vt:lpstr>
      <vt:lpstr>SAR ไม่ได้มีไว้เพื่อ</vt:lpstr>
      <vt:lpstr>แต่ SAR มีไว้เพื่อ</vt:lpstr>
      <vt:lpstr>ประโยชน์สูงสุดจากการเขียน SAR อยู่ที่นำโอกาสพัฒนาที่เห็นตนเองไปวางแผนและดำเนินการปรับปรุงแก้ไขทันที</vt:lpstr>
      <vt:lpstr>ตัวอย่างของ OFI</vt:lpstr>
      <vt:lpstr>ตัวอย่างของ OFI</vt:lpstr>
      <vt:lpstr>ตัวอย่างของ OFI</vt:lpstr>
      <vt:lpstr>SAR ที่ไม่น่าประทับใจ แปลว่าอะไร</vt:lpstr>
      <vt:lpstr>Slide 43</vt:lpstr>
      <vt:lpstr>Slide 44</vt:lpstr>
      <vt:lpstr>Slide 45</vt:lpstr>
      <vt:lpstr>Slide 46</vt:lpstr>
      <vt:lpstr>การเขียนรายงานที่ดีต้อง….</vt:lpstr>
      <vt:lpstr>Slide 48</vt:lpstr>
      <vt:lpstr>ข้อเสนอแนะ</vt:lpstr>
      <vt:lpstr>ขอบพระคุณ  รศ. ปรียานุช  แย้มวงศ์ พอ.ทพ.มารวย   สงทานินทร์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กองบริการการศึกษากับ งานพัฒนาคุณภาพ</dc:title>
  <dc:creator>YIK</dc:creator>
  <cp:lastModifiedBy>EeePC</cp:lastModifiedBy>
  <cp:revision>56</cp:revision>
  <cp:lastPrinted>2012-08-15T08:15:17Z</cp:lastPrinted>
  <dcterms:created xsi:type="dcterms:W3CDTF">2009-08-23T08:31:37Z</dcterms:created>
  <dcterms:modified xsi:type="dcterms:W3CDTF">2012-10-09T00:48:19Z</dcterms:modified>
</cp:coreProperties>
</file>